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3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1D72"/>
    <a:srgbClr val="008856"/>
    <a:srgbClr val="526091"/>
    <a:srgbClr val="B10A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59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130D2-B8A2-4287-A601-1E7DC3CC4DB0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360A0-B80F-49D4-B0E1-ECE9D8416A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764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fpe.br/documents/40070/1837975/ABNT+NBR+6023+2018+(1).pdf/3021f721-5be8-4e6d-951b-fa354dc490ed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b58247a64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b58247a64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Título</a:t>
            </a:r>
            <a:r>
              <a:rPr lang="pt-BR"/>
              <a:t>. Tamanho máximo: 32 pt. Tamanho mínimo: 28pt.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Corpo do texto</a:t>
            </a:r>
            <a:r>
              <a:rPr lang="pt-BR"/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32349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eb58247a64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eb58247a64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Título</a:t>
            </a:r>
            <a:r>
              <a:rPr lang="pt-BR">
                <a:solidFill>
                  <a:schemeClr val="dk1"/>
                </a:solidFill>
              </a:rPr>
              <a:t>. Tamanho máximo: 42 pt. Tamanho mínimo: 32pt.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Corpo do texto</a:t>
            </a:r>
            <a:r>
              <a:rPr lang="pt-BR">
                <a:solidFill>
                  <a:schemeClr val="dk1"/>
                </a:solidFill>
              </a:rPr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76742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b58247a64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b58247a64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Título</a:t>
            </a:r>
            <a:r>
              <a:rPr lang="pt-BR">
                <a:solidFill>
                  <a:schemeClr val="dk1"/>
                </a:solidFill>
              </a:rPr>
              <a:t>. Tamanho máximo: 42 pt. Tamanho mínimo: 32pt.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200" b="1">
                <a:solidFill>
                  <a:schemeClr val="dk1"/>
                </a:solidFill>
              </a:rPr>
              <a:t>Corpo do texto</a:t>
            </a:r>
            <a:r>
              <a:rPr lang="pt-BR">
                <a:solidFill>
                  <a:schemeClr val="dk1"/>
                </a:solidFill>
              </a:rPr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73045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b58247a64_0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b58247a64_0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Título</a:t>
            </a:r>
            <a:r>
              <a:rPr lang="pt-BR"/>
              <a:t>. Tamanho máximo: 32 pt. Tamanho mínimo: 28pt.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Corpo do texto</a:t>
            </a:r>
            <a:r>
              <a:rPr lang="pt-BR"/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95503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eb58247a64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eb58247a64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Título</a:t>
            </a:r>
            <a:r>
              <a:rPr lang="pt-BR"/>
              <a:t>. Tamanho máximo: 32 pt. Tamanho mínimo: 28pt.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Corpo do texto</a:t>
            </a:r>
            <a:r>
              <a:rPr lang="pt-BR"/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595006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eb58247a64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eb58247a64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Título</a:t>
            </a:r>
            <a:r>
              <a:rPr lang="pt-BR"/>
              <a:t>. Tamanho máximo: 32 pt. Tamanho mínimo: 28pt.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/>
              <a:t>Corpo do texto</a:t>
            </a:r>
            <a:r>
              <a:rPr lang="pt-BR"/>
              <a:t>. Tamanho máximo: 24pt. Tamanho mínimo: 18pt.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580256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eb58247a64_0_1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eb58247a64_0_1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Seguir a norma da ABNT para a elaboração de referências: </a:t>
            </a:r>
            <a:r>
              <a:rPr lang="pt-BR" sz="1200" b="1" u="sng" dirty="0">
                <a:solidFill>
                  <a:schemeClr val="hlink"/>
                </a:solidFill>
                <a:hlinkClick r:id="rId3"/>
              </a:rPr>
              <a:t>NBR 6023</a:t>
            </a:r>
            <a:endParaRPr sz="12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Título</a:t>
            </a:r>
            <a:r>
              <a:rPr lang="pt-BR" dirty="0"/>
              <a:t>. Tamanho máximo: 32 </a:t>
            </a:r>
            <a:r>
              <a:rPr lang="pt-BR" dirty="0" err="1"/>
              <a:t>pt</a:t>
            </a:r>
            <a:r>
              <a:rPr lang="pt-BR" dirty="0"/>
              <a:t>. Tamanho mínimo: 28pt.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200" b="1" dirty="0"/>
              <a:t>Corpo do texto</a:t>
            </a:r>
            <a:r>
              <a:rPr lang="pt-BR" dirty="0"/>
              <a:t>. Tamanho máximo e mínimo: 12pt.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/>
              <a:t>Divida os slides, repetindo o título dele, casos suas referências não caibam em um só. </a:t>
            </a:r>
            <a:br>
              <a:rPr lang="pt-BR" dirty="0"/>
            </a:br>
            <a:r>
              <a:rPr lang="pt-BR" dirty="0"/>
              <a:t>Só é preciso acrescentar as referências que você utilizou nos slides para compor a apresentação!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94721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8745E-6E31-4798-996A-0C87A192B24D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945E-4C06-4216-89FF-F87947345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23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  <p:sp>
        <p:nvSpPr>
          <p:cNvPr id="10" name="Google Shape;18;p4"/>
          <p:cNvSpPr txBox="1">
            <a:spLocks noGrp="1"/>
          </p:cNvSpPr>
          <p:nvPr>
            <p:ph type="body" idx="1"/>
          </p:nvPr>
        </p:nvSpPr>
        <p:spPr>
          <a:xfrm>
            <a:off x="1581374" y="1536632"/>
            <a:ext cx="10195026" cy="48211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5613" lvl="0" indent="-455613">
              <a:spcBef>
                <a:spcPts val="0"/>
              </a:spcBef>
              <a:spcAft>
                <a:spcPts val="0"/>
              </a:spcAft>
              <a:buClr>
                <a:srgbClr val="211D72"/>
              </a:buClr>
              <a:buSzPct val="65000"/>
              <a:buChar char="●"/>
              <a:defRPr sz="3200">
                <a:solidFill>
                  <a:srgbClr val="211D72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1" name="Google Shape;97;p20"/>
          <p:cNvSpPr txBox="1">
            <a:spLocks noGrp="1"/>
          </p:cNvSpPr>
          <p:nvPr>
            <p:ph type="title" idx="4294967295"/>
          </p:nvPr>
        </p:nvSpPr>
        <p:spPr>
          <a:xfrm>
            <a:off x="1581374" y="421603"/>
            <a:ext cx="10195026" cy="76358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2" name="Imagem 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t="29533" r="7034" b="24603"/>
          <a:stretch/>
        </p:blipFill>
        <p:spPr>
          <a:xfrm>
            <a:off x="10752516" y="6291331"/>
            <a:ext cx="1404024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39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 userDrawn="1"/>
        </p:nvPicPr>
        <p:blipFill rotWithShape="1"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 rot="16200000">
            <a:off x="-775010" y="775009"/>
            <a:ext cx="6858000" cy="530798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1" t="29533" r="7034" b="24603"/>
          <a:stretch/>
        </p:blipFill>
        <p:spPr>
          <a:xfrm>
            <a:off x="10752516" y="6291331"/>
            <a:ext cx="1404024" cy="53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260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739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Clr>
                <a:srgbClr val="211D72"/>
              </a:buClr>
              <a:buSzPct val="65000"/>
              <a:buChar char="●"/>
              <a:defRPr sz="3200">
                <a:solidFill>
                  <a:srgbClr val="211D72"/>
                </a:solidFill>
              </a:defRPr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5707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8745E-6E31-4798-996A-0C87A192B24D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945E-4C06-4216-89FF-F879473452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26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61" r:id="rId4"/>
    <p:sldLayoutId id="214748366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ancadigital.com.br/diariodovale/reader2/Default.aspx?pID=1&amp;eID=495&amp;lP=38&amp;rP=39&amp;lT=pag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portal.unesco.org/ci/en/fles/22439/11510733461Principles_of_AwarenessRaising_19th_April_06.pdf/Principles+of+Awareness_Raising_19th+April+06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55;p13"/>
          <p:cNvSpPr txBox="1"/>
          <p:nvPr/>
        </p:nvSpPr>
        <p:spPr>
          <a:xfrm>
            <a:off x="379141" y="3133493"/>
            <a:ext cx="11351942" cy="1951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dirty="0">
                <a:solidFill>
                  <a:srgbClr val="211D72"/>
                </a:solidFill>
                <a:latin typeface="Bree Serif"/>
                <a:ea typeface="Bree Serif"/>
                <a:cs typeface="Bree Serif"/>
                <a:sym typeface="Bree Serif"/>
              </a:rPr>
              <a:t>Título do Trabalho    </a:t>
            </a:r>
            <a:endParaRPr sz="4400" dirty="0">
              <a:solidFill>
                <a:srgbClr val="211D72"/>
              </a:solidFill>
              <a:latin typeface="Bree Serif"/>
              <a:ea typeface="Bree Serif"/>
              <a:cs typeface="Bree Serif"/>
              <a:sym typeface="Bree Serif"/>
            </a:endParaRPr>
          </a:p>
        </p:txBody>
      </p:sp>
      <p:sp>
        <p:nvSpPr>
          <p:cNvPr id="6" name="Google Shape;56;p13"/>
          <p:cNvSpPr txBox="1"/>
          <p:nvPr/>
        </p:nvSpPr>
        <p:spPr>
          <a:xfrm>
            <a:off x="1884556" y="5692804"/>
            <a:ext cx="9558023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Seu nome</a:t>
            </a:r>
            <a:endParaRPr sz="28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9236" y="-1"/>
            <a:ext cx="12192000" cy="2824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366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Apresente seu trabalho e a sua temática de forma resumida;</a:t>
            </a:r>
          </a:p>
          <a:p>
            <a:r>
              <a:rPr lang="pt-BR" dirty="0"/>
              <a:t>Utilize tópicos sucintos de, no máximo, duas ou três linhas;</a:t>
            </a:r>
          </a:p>
          <a:p>
            <a:r>
              <a:rPr lang="pt-BR" dirty="0"/>
              <a:t>Você pode acrescentar imagens ou vídeos de qualquer formato, caso elas auxiliem na sua apresentação;</a:t>
            </a:r>
          </a:p>
          <a:p>
            <a:r>
              <a:rPr lang="pt-BR" dirty="0"/>
              <a:t>Além disso, também é permitido mudar o nome “Introdução”, para adequá-lo mais ao seu trabalho ou dar a ele um toque de criatividade.</a:t>
            </a:r>
          </a:p>
        </p:txBody>
      </p:sp>
      <p:sp>
        <p:nvSpPr>
          <p:cNvPr id="61" name="Google Shape;61;p14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Introdução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</p:spTree>
    <p:extLst>
      <p:ext uri="{BB962C8B-B14F-4D97-AF65-F5344CB8AC3E}">
        <p14:creationId xmlns:p14="http://schemas.microsoft.com/office/powerpoint/2010/main" val="439436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 rot="16200000">
            <a:off x="-775010" y="775009"/>
            <a:ext cx="6858000" cy="5307980"/>
          </a:xfrm>
          <a:prstGeom prst="rect">
            <a:avLst/>
          </a:prstGeom>
        </p:spPr>
      </p:pic>
      <p:sp>
        <p:nvSpPr>
          <p:cNvPr id="68" name="Google Shape;68;p15"/>
          <p:cNvSpPr txBox="1">
            <a:spLocks noGrp="1"/>
          </p:cNvSpPr>
          <p:nvPr>
            <p:ph type="body" idx="4294967295"/>
          </p:nvPr>
        </p:nvSpPr>
        <p:spPr>
          <a:xfrm>
            <a:off x="5605114" y="758283"/>
            <a:ext cx="6059062" cy="5542156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/>
          </a:bodyPr>
          <a:lstStyle/>
          <a:p>
            <a:pPr marL="0" indent="0" algn="ctr">
              <a:spcAft>
                <a:spcPts val="1600"/>
              </a:spcAft>
              <a:buNone/>
            </a:pP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Lorem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ipsum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dolor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sit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amet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consectetur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adipiscing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elit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sed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do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eiusmod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tempor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incididunt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ut labore et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dolore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magna </a:t>
            </a:r>
            <a:r>
              <a:rPr lang="pt-BR" sz="32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aliqua</a:t>
            </a:r>
            <a:r>
              <a:rPr lang="pt-BR" sz="32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32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89410" y="2521057"/>
            <a:ext cx="45291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600" b="1" dirty="0" smtClean="0">
                <a:solidFill>
                  <a:srgbClr val="211D72"/>
                </a:solidFill>
                <a:latin typeface="Bree Serif"/>
                <a:ea typeface="Bree Serif"/>
                <a:cs typeface="Bree Serif"/>
                <a:sym typeface="Bree Serif"/>
              </a:rPr>
              <a:t>Objetivo Geral</a:t>
            </a:r>
            <a:endParaRPr lang="pt-BR" sz="5600" dirty="0"/>
          </a:p>
        </p:txBody>
      </p:sp>
    </p:spTree>
    <p:extLst>
      <p:ext uri="{BB962C8B-B14F-4D97-AF65-F5344CB8AC3E}">
        <p14:creationId xmlns:p14="http://schemas.microsoft.com/office/powerpoint/2010/main" val="1716506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6"/>
          <a:stretch/>
        </p:blipFill>
        <p:spPr>
          <a:xfrm rot="16200000">
            <a:off x="-775010" y="775009"/>
            <a:ext cx="6858000" cy="5307980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389410" y="2521057"/>
            <a:ext cx="452915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600" b="1" dirty="0" smtClean="0">
                <a:solidFill>
                  <a:srgbClr val="211D72"/>
                </a:solidFill>
                <a:latin typeface="Bree Serif"/>
                <a:ea typeface="Bree Serif"/>
                <a:cs typeface="Bree Serif"/>
                <a:sym typeface="Bree Serif"/>
              </a:rPr>
              <a:t>Objetivos Específicos</a:t>
            </a:r>
            <a:endParaRPr lang="pt-BR" sz="5600" dirty="0"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4294967295"/>
          </p:nvPr>
        </p:nvSpPr>
        <p:spPr>
          <a:xfrm>
            <a:off x="5697391" y="579863"/>
            <a:ext cx="6178658" cy="565366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rmAutofit lnSpcReduction="10000"/>
          </a:bodyPr>
          <a:lstStyle/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Lorem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ipsum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dolor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sit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amet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consectetur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adipiscing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elit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Donec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posuere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magna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sodales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,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hendrerit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arcu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ac,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dictum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diam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Ut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felis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efficitur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enim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dictum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pulvinar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tincidunt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vehicula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ipsum;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Aliquam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pharetra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justo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vel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elit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iaculis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, non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feugiat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nisi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aliquet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;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62268">
              <a:buClr>
                <a:srgbClr val="2A1A65"/>
              </a:buClr>
              <a:buSzPct val="100000"/>
              <a:buFont typeface="Cambria"/>
              <a:buChar char="●"/>
            </a:pP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Praesent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eget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nulla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eu nunc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dictum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3200" dirty="0" err="1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tristique</a:t>
            </a:r>
            <a:r>
              <a:rPr lang="pt-BR" sz="3200" dirty="0">
                <a:solidFill>
                  <a:srgbClr val="2A1A65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3200" dirty="0">
              <a:solidFill>
                <a:srgbClr val="2A1A65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407246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Descreva qual metodologia você está usando para chegar até seus resultados;</a:t>
            </a:r>
          </a:p>
          <a:p>
            <a:r>
              <a:rPr lang="pt-BR" dirty="0"/>
              <a:t>Utilize tópicos sucintos de, no máximo, duas ou três linhas;</a:t>
            </a:r>
          </a:p>
          <a:p>
            <a:r>
              <a:rPr lang="pt-BR" dirty="0"/>
              <a:t>Você pode acrescentar imagens ou vídeos de qualquer formato, caso elas auxiliem na sua apresentação;</a:t>
            </a:r>
          </a:p>
          <a:p>
            <a:r>
              <a:rPr lang="pt-BR" dirty="0"/>
              <a:t>Além disso, também é permitido mudar o nome “Metodologia”, para adequá-lo mais ao seu trabalho ou dar a ele um toque de criatividade. Por exemplo, sua Metodologia pode se chamar “Modus Operandi”.</a:t>
            </a:r>
          </a:p>
        </p:txBody>
      </p:sp>
      <p:sp>
        <p:nvSpPr>
          <p:cNvPr id="79" name="Google Shape;79;p17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Metodologia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45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Em quais autores seu trabalho é pautado? É isso o que queremos saber aqui!</a:t>
            </a:r>
          </a:p>
          <a:p>
            <a:r>
              <a:rPr lang="pt-BR" dirty="0"/>
              <a:t>Utilize tópicos sucintos de, no máximo, duas ou três linhas;</a:t>
            </a:r>
          </a:p>
          <a:p>
            <a:r>
              <a:rPr lang="pt-BR" dirty="0"/>
              <a:t>Você pode acrescentar imagens ou vídeos de qualquer formato, caso elas auxiliem na sua apresentação;</a:t>
            </a:r>
          </a:p>
          <a:p>
            <a:r>
              <a:rPr lang="pt-BR" dirty="0"/>
              <a:t>Você também pode dividir esse slide de acordo com as teorias nas quais seu trabalho se baseia.</a:t>
            </a:r>
          </a:p>
        </p:txBody>
      </p:sp>
      <p:sp>
        <p:nvSpPr>
          <p:cNvPr id="85" name="Google Shape;85;p18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Escopo Teórico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9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Apresente suas Considerações Finais, Conclusões ou Resultados preliminares;</a:t>
            </a:r>
          </a:p>
          <a:p>
            <a:r>
              <a:rPr lang="pt-BR" dirty="0"/>
              <a:t>Utilize tópicos sucintos de, no máximo, duas ou três linhas;</a:t>
            </a:r>
          </a:p>
          <a:p>
            <a:r>
              <a:rPr lang="pt-BR" dirty="0"/>
              <a:t>Você pode acrescentar imagens ou vídeos de qualquer formato, caso elas auxiliem na sua apresentação;</a:t>
            </a:r>
          </a:p>
          <a:p>
            <a:r>
              <a:rPr lang="pt-BR" dirty="0"/>
              <a:t>Além disso, é permitido que você dê qualquer outro título a esta parte de seu trabalho.</a:t>
            </a:r>
          </a:p>
        </p:txBody>
      </p:sp>
      <p:sp>
        <p:nvSpPr>
          <p:cNvPr id="91" name="Google Shape;91;p19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Considerações Finais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42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BAUMAN,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Zygmunt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 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Globalização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: as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conseqüências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humanas. Rio de Janeiro: Jorge Zahar, 1999. </a:t>
            </a: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GODINHO, Thais. 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Vida organizada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: como definir prioridades e transformar seus sonhos em objetivos. São Paulo: Gente, 2014. </a:t>
            </a:r>
            <a:r>
              <a:rPr lang="pt-BR" sz="1600" i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E-book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PROFESSORES terão exame para ingressar na carreira. Diário do Vale, Volta Redonda, v. 18, n. 5877, 27 maio 2010. Caderno Educação, p. 41. Disponível em: </a:t>
            </a:r>
            <a:r>
              <a:rPr lang="pt-BR" sz="1600" u="sng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  <a:hlinkClick r:id="rId3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http://www.bancadigital.com.br/diariodovale/reader2/Default.aspx?pID=1&amp;eID=495&amp;lP=38&amp;rP=39&amp;lT=page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 Acesso em: 29 set. 2010.</a:t>
            </a: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SAYERS, R. </a:t>
            </a:r>
            <a:r>
              <a:rPr lang="pt-BR" sz="1600" b="1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Principles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1600" b="1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of</a:t>
            </a:r>
            <a:r>
              <a:rPr lang="pt-BR" sz="1600" b="1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1600" b="1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awareness-raising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: for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information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literacy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, a case </a:t>
            </a:r>
            <a:r>
              <a:rPr lang="pt-BR" sz="1600" dirty="0" err="1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study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 Bangkok: UNESCO Bangkok, 2006. Disponível em: </a:t>
            </a:r>
            <a:r>
              <a:rPr lang="pt-BR" sz="1600" u="sng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http://portal.unesco.org/ci/en/fles/22439/11510733461Principles_of_AwarenessRaising_19th_April_06.pdf/Principles%2B</a:t>
            </a:r>
            <a:r>
              <a:rPr lang="pt-BR" sz="1600" u="sng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of</a:t>
            </a:r>
            <a:r>
              <a:rPr lang="pt-BR" sz="1600" u="sng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val="tx"/>
                    </a:ext>
                  </a:extLst>
                </a:hlinkClick>
              </a:rPr>
              <a:t>%2BAwareness_Raising_19th%2BApril%2B06.pdf</a:t>
            </a:r>
            <a:r>
              <a:rPr lang="pt-BR" sz="1600" dirty="0">
                <a:solidFill>
                  <a:srgbClr val="211D72"/>
                </a:solidFill>
                <a:latin typeface="Cambria"/>
                <a:ea typeface="Cambria"/>
                <a:cs typeface="Cambria"/>
                <a:sym typeface="Cambria"/>
              </a:rPr>
              <a:t>. Acesso em: 23 abr. 2010.</a:t>
            </a:r>
            <a:endParaRPr sz="1600" dirty="0">
              <a:solidFill>
                <a:srgbClr val="211D72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7" name="Google Shape;97;p20"/>
          <p:cNvSpPr txBox="1">
            <a:spLocks noGrp="1"/>
          </p:cNvSpPr>
          <p:nvPr>
            <p:ph type="title" idx="4294967295"/>
          </p:nvPr>
        </p:nvSpPr>
        <p:spPr>
          <a:xfrm>
            <a:off x="1581374" y="365125"/>
            <a:ext cx="9772426" cy="1325563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>
              <a:buSzPts val="990"/>
            </a:pPr>
            <a:r>
              <a:rPr lang="pt-BR" sz="4293" b="1" dirty="0">
                <a:solidFill>
                  <a:srgbClr val="211D72"/>
                </a:solidFill>
                <a:latin typeface="+mn-lt"/>
                <a:ea typeface="Bree Serif"/>
                <a:cs typeface="Bree Serif"/>
                <a:sym typeface="Bree Serif"/>
              </a:rPr>
              <a:t>Referências</a:t>
            </a:r>
            <a:endParaRPr sz="4293" b="1" dirty="0">
              <a:solidFill>
                <a:srgbClr val="211D72"/>
              </a:solidFill>
              <a:latin typeface="+mn-lt"/>
              <a:ea typeface="Bree Serif"/>
              <a:cs typeface="Bree Serif"/>
              <a:sym typeface="Bree Serif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03"/>
          <a:stretch/>
        </p:blipFill>
        <p:spPr>
          <a:xfrm rot="16200000">
            <a:off x="-2815683" y="2815682"/>
            <a:ext cx="6858000" cy="12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94368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711</Words>
  <Application>Microsoft Office PowerPoint</Application>
  <PresentationFormat>Widescreen</PresentationFormat>
  <Paragraphs>54</Paragraphs>
  <Slides>8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4" baseType="lpstr">
      <vt:lpstr>Arial</vt:lpstr>
      <vt:lpstr>Bree Serif</vt:lpstr>
      <vt:lpstr>Calibri</vt:lpstr>
      <vt:lpstr>Calibri Light</vt:lpstr>
      <vt:lpstr>Cambria</vt:lpstr>
      <vt:lpstr>Tema do Office</vt:lpstr>
      <vt:lpstr>Apresentação do PowerPoint</vt:lpstr>
      <vt:lpstr>Introdução</vt:lpstr>
      <vt:lpstr>Apresentação do PowerPoint</vt:lpstr>
      <vt:lpstr>Apresentação do PowerPoint</vt:lpstr>
      <vt:lpstr>Metodologia</vt:lpstr>
      <vt:lpstr>Escopo Teórico</vt:lpstr>
      <vt:lpstr>Considerações Finais</vt:lpstr>
      <vt:lpstr>Referências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Conta da Microsoft</dc:creator>
  <cp:lastModifiedBy>Conta da Microsoft</cp:lastModifiedBy>
  <cp:revision>8</cp:revision>
  <dcterms:created xsi:type="dcterms:W3CDTF">2021-09-03T12:53:07Z</dcterms:created>
  <dcterms:modified xsi:type="dcterms:W3CDTF">2023-03-28T17:56:10Z</dcterms:modified>
</cp:coreProperties>
</file>